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74"/>
  </p:notesMasterIdLst>
  <p:sldIdLst>
    <p:sldId id="323" r:id="rId2"/>
    <p:sldId id="325" r:id="rId3"/>
    <p:sldId id="327" r:id="rId4"/>
    <p:sldId id="328" r:id="rId5"/>
    <p:sldId id="329" r:id="rId6"/>
    <p:sldId id="331" r:id="rId7"/>
    <p:sldId id="332" r:id="rId8"/>
    <p:sldId id="353" r:id="rId9"/>
    <p:sldId id="333" r:id="rId10"/>
    <p:sldId id="335" r:id="rId11"/>
    <p:sldId id="354" r:id="rId12"/>
    <p:sldId id="344" r:id="rId13"/>
    <p:sldId id="345" r:id="rId14"/>
    <p:sldId id="338" r:id="rId15"/>
    <p:sldId id="355" r:id="rId16"/>
    <p:sldId id="346" r:id="rId17"/>
    <p:sldId id="357" r:id="rId18"/>
    <p:sldId id="340" r:id="rId19"/>
    <p:sldId id="341" r:id="rId20"/>
    <p:sldId id="356" r:id="rId21"/>
    <p:sldId id="347" r:id="rId22"/>
    <p:sldId id="343" r:id="rId23"/>
    <p:sldId id="348" r:id="rId24"/>
    <p:sldId id="351" r:id="rId25"/>
    <p:sldId id="349" r:id="rId26"/>
    <p:sldId id="352" r:id="rId27"/>
    <p:sldId id="350" r:id="rId28"/>
    <p:sldId id="402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396" r:id="rId68"/>
    <p:sldId id="397" r:id="rId69"/>
    <p:sldId id="398" r:id="rId70"/>
    <p:sldId id="399" r:id="rId71"/>
    <p:sldId id="400" r:id="rId72"/>
    <p:sldId id="401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06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2.emf"/><Relationship Id="rId1" Type="http://schemas.openxmlformats.org/officeDocument/2006/relationships/image" Target="../media/image51.emf"/><Relationship Id="rId2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Relationship Id="rId2" Type="http://schemas.openxmlformats.org/officeDocument/2006/relationships/image" Target="../media/image6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oleObject" Target="../embeddings/oleObject13.bin"/><Relationship Id="rId5" Type="http://schemas.openxmlformats.org/officeDocument/2006/relationships/image" Target="../media/image3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0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4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4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4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24.bin"/><Relationship Id="rId5" Type="http://schemas.openxmlformats.org/officeDocument/2006/relationships/image" Target="../media/image2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5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5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35.bin"/><Relationship Id="rId6" Type="http://schemas.openxmlformats.org/officeDocument/2006/relationships/image" Target="../media/image56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62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6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4" Type="http://schemas.openxmlformats.org/officeDocument/2006/relationships/image" Target="../media/image6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66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67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6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4" Type="http://schemas.openxmlformats.org/officeDocument/2006/relationships/image" Target="../media/image70.emf"/><Relationship Id="rId5" Type="http://schemas.openxmlformats.org/officeDocument/2006/relationships/image" Target="../media/image65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oleObject49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3</a:t>
            </a:r>
            <a:r>
              <a:rPr lang="en-US" dirty="0" smtClean="0"/>
              <a:t>: Regularization and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30" y="2871781"/>
            <a:ext cx="8229600" cy="3280888"/>
          </a:xfrm>
        </p:spPr>
        <p:txBody>
          <a:bodyPr/>
          <a:lstStyle/>
          <a:p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r>
              <a:rPr lang="en-US" sz="2400" dirty="0" smtClean="0"/>
              <a:t>Optimization:</a:t>
            </a:r>
          </a:p>
          <a:p>
            <a:pPr lvl="1"/>
            <a:r>
              <a:rPr lang="en-US" sz="1800" dirty="0" smtClean="0"/>
              <a:t>Construct </a:t>
            </a:r>
            <a:r>
              <a:rPr lang="en-US" sz="1800" dirty="0" err="1" smtClean="0"/>
              <a:t>Lagrangian</a:t>
            </a:r>
            <a:r>
              <a:rPr lang="en-US" sz="1800" dirty="0" smtClean="0"/>
              <a:t> and apply gradient descent</a:t>
            </a:r>
            <a:endParaRPr lang="en-US" sz="1800" dirty="0"/>
          </a:p>
          <a:p>
            <a:pPr lvl="1"/>
            <a:r>
              <a:rPr lang="en-US" sz="1800" dirty="0" smtClean="0"/>
              <a:t>Projected gradient descent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811713" y="1748489"/>
          <a:ext cx="31051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9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13" y="1748489"/>
                        <a:ext cx="31051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5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4167"/>
            <a:ext cx="9144000" cy="5116969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7293196" y="5066032"/>
            <a:ext cx="3167240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time can be treated as a </a:t>
            </a:r>
            <a:r>
              <a:rPr lang="en-US" dirty="0" err="1"/>
              <a:t>hyperparameter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8" y="2599578"/>
            <a:ext cx="7728187" cy="284989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30676" y="5691188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3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0676" y="5691188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9048203" y="2282652"/>
            <a:ext cx="225084" cy="477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97925" y="1661170"/>
            <a:ext cx="13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hidden layer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9332" y="4841730"/>
            <a:ext cx="362469" cy="463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8395" y="5304752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in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6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8380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5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/>
            <a:r>
              <a:rPr lang="en-US" sz="1800" dirty="0" smtClean="0"/>
              <a:t>Gaussian noise: Equivalent to minimizing loss with regularization term </a:t>
            </a:r>
          </a:p>
          <a:p>
            <a:pPr lvl="1"/>
            <a:r>
              <a:rPr lang="en-US" sz="1800" dirty="0" smtClean="0"/>
              <a:t>Encourages smooth function: small perturbation in weights leads to small changes in output</a:t>
            </a:r>
          </a:p>
          <a:p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/>
            <a:r>
              <a:rPr lang="en-US" sz="1800" dirty="0" smtClean="0"/>
              <a:t>Better convergence: prevents pursuit of hard probabilities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80644"/>
              </p:ext>
            </p:extLst>
          </p:nvPr>
        </p:nvGraphicFramePr>
        <p:xfrm>
          <a:off x="5363163" y="3789262"/>
          <a:ext cx="1711622" cy="5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7" name="Equation" r:id="rId3" imgW="812800" imgH="266700" progId="Equation.3">
                  <p:embed/>
                </p:oleObj>
              </mc:Choice>
              <mc:Fallback>
                <p:oleObj name="Equation" r:id="rId3" imgW="812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163" y="3789262"/>
                        <a:ext cx="1711622" cy="5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465" y="1613118"/>
            <a:ext cx="360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8497891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Randomly </a:t>
            </a:r>
            <a:r>
              <a:rPr lang="en-US" sz="1800" dirty="0" smtClean="0">
                <a:solidFill>
                  <a:srgbClr val="0000FF"/>
                </a:solidFill>
              </a:rPr>
              <a:t>sample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a binary mask </a:t>
            </a:r>
            <a:r>
              <a:rPr lang="en-US" sz="18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independently, where </a:t>
            </a:r>
            <a:r>
              <a:rPr lang="en-US" sz="1800" i="1" dirty="0" err="1" smtClean="0"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latin typeface="Times"/>
                <a:cs typeface="Times"/>
              </a:rPr>
              <a:t>i</a:t>
            </a:r>
            <a:r>
              <a:rPr lang="en-US" sz="1800" dirty="0" smtClean="0">
                <a:latin typeface="Times"/>
                <a:cs typeface="Times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indicates if</a:t>
            </a:r>
            <a:r>
              <a:rPr lang="en-US" sz="1800" dirty="0" smtClean="0"/>
              <a:t> input/hidden node </a:t>
            </a:r>
            <a:r>
              <a:rPr lang="en-US" sz="1800" i="1" dirty="0" err="1" smtClean="0">
                <a:latin typeface="Times"/>
                <a:cs typeface="Times"/>
              </a:rPr>
              <a:t>i</a:t>
            </a:r>
            <a:r>
              <a:rPr lang="en-US" sz="1800" dirty="0" smtClean="0"/>
              <a:t> is included</a:t>
            </a:r>
            <a:endParaRPr lang="en-US" sz="18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i="1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with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included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=0.8, hidden node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Approximates the following inference rule: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5" y="1887196"/>
            <a:ext cx="4935750" cy="229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5" y="4816927"/>
            <a:ext cx="5131610" cy="12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545" y="602271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Cristina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Scheau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7983" y="495074"/>
            <a:ext cx="9144000" cy="5528075"/>
            <a:chOff x="490331" y="-127778"/>
            <a:chExt cx="9144000" cy="5528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31" y="-127778"/>
              <a:ext cx="9144000" cy="55280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72944" y="2782669"/>
              <a:ext cx="20418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88685" y="5623039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deeplearningbook.org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Multi-task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38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05" y="806657"/>
            <a:ext cx="5281190" cy="52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2488" y="6051342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60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5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00475" y="402113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6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2113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Optimize empirical risk using </a:t>
            </a:r>
            <a:r>
              <a:rPr lang="en-US" sz="18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Estimates gradient from a </a:t>
            </a:r>
            <a:r>
              <a:rPr lang="en-US" sz="18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7765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00456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3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409179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4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1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30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For sufficiently large neural networks, </a:t>
            </a:r>
            <a:r>
              <a:rPr lang="en-US" sz="20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Not important to find true global minimum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49985"/>
            <a:ext cx="4925700" cy="281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224048"/>
            <a:ext cx="7603767" cy="361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5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1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2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3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89346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Poor correspondence between </a:t>
            </a:r>
            <a:br>
              <a:rPr lang="en-US" dirty="0" smtClean="0"/>
            </a:br>
            <a:r>
              <a:rPr lang="en-US" dirty="0" smtClean="0"/>
              <a:t>local and global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676301"/>
            <a:ext cx="6197600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7853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48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7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7" name="Equation" r:id="rId3" imgW="1079500" imgH="203200" progId="Equation.3">
                  <p:embed/>
                </p:oleObj>
              </mc:Choice>
              <mc:Fallback>
                <p:oleObj name="Equation" r:id="rId3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68" name="Equation" r:id="rId5" imgW="596900" imgH="203200" progId="Equation.3">
                    <p:embed/>
                  </p:oleObj>
                </mc:Choice>
                <mc:Fallback>
                  <p:oleObj name="Equation" r:id="rId5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36152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7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9434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8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28075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9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9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176262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654831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2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54273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3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55601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4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9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9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0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1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61614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7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789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8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27732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1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50839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2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339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1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01024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2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7732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3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727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6315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6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8656"/>
              </p:ext>
            </p:extLst>
          </p:nvPr>
        </p:nvGraphicFramePr>
        <p:xfrm>
          <a:off x="4955381" y="240823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9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0823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38963"/>
              </p:ext>
            </p:extLst>
          </p:nvPr>
        </p:nvGraphicFramePr>
        <p:xfrm>
          <a:off x="4856300" y="414909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0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4909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7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580556"/>
                </p:ext>
              </p:extLst>
            </p:nvPr>
          </p:nvGraphicFramePr>
          <p:xfrm>
            <a:off x="4752976" y="2989264"/>
            <a:ext cx="1941513" cy="1203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91" name="Equation" r:id="rId3" imgW="635000" imgH="393700" progId="Equation.3">
                    <p:embed/>
                  </p:oleObj>
                </mc:Choice>
                <mc:Fallback>
                  <p:oleObj name="Equation" r:id="rId3" imgW="635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52976" y="2989264"/>
                          <a:ext cx="1941513" cy="1203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5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9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9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0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9819" y="436356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7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1" name="Equation" r:id="rId3" imgW="1498600" imgH="927100" progId="Equation.3">
                  <p:embed/>
                </p:oleObj>
              </mc:Choice>
              <mc:Fallback>
                <p:oleObj name="Equation" r:id="rId3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5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57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739" y="1266274"/>
            <a:ext cx="8229600" cy="49584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Optimize:</a:t>
            </a:r>
          </a:p>
          <a:p>
            <a:endParaRPr lang="en-US" sz="5400" dirty="0"/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regularization: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ecays weights</a:t>
            </a:r>
          </a:p>
          <a:p>
            <a:pPr lvl="1"/>
            <a:r>
              <a:rPr lang="en-US" sz="1800" dirty="0" smtClean="0"/>
              <a:t>MAP estimation with Gaussian prior</a:t>
            </a:r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regularization:</a:t>
            </a:r>
          </a:p>
          <a:p>
            <a:pPr lvl="1"/>
            <a:r>
              <a:rPr lang="en-US" sz="1800" dirty="0"/>
              <a:t>encourages </a:t>
            </a:r>
            <a:r>
              <a:rPr lang="en-US" sz="1800" dirty="0" err="1" smtClean="0"/>
              <a:t>sparsity</a:t>
            </a:r>
            <a:endParaRPr lang="en-US" sz="1800" dirty="0"/>
          </a:p>
          <a:p>
            <a:pPr lvl="1"/>
            <a:r>
              <a:rPr lang="en-US" sz="1800" dirty="0"/>
              <a:t>MAP estimation with </a:t>
            </a:r>
            <a:r>
              <a:rPr lang="en-US" sz="1800" dirty="0" err="1" smtClean="0"/>
              <a:t>Laplacian</a:t>
            </a:r>
            <a:r>
              <a:rPr lang="en-US" sz="1800" dirty="0" smtClean="0"/>
              <a:t> prior</a:t>
            </a:r>
            <a:endParaRPr lang="en-US" sz="1800" dirty="0"/>
          </a:p>
          <a:p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16802"/>
              </p:ext>
            </p:extLst>
          </p:nvPr>
        </p:nvGraphicFramePr>
        <p:xfrm>
          <a:off x="4121501" y="1797085"/>
          <a:ext cx="3959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501" y="1797085"/>
                        <a:ext cx="395922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14465" y="3231076"/>
          <a:ext cx="2389265" cy="102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5" imgW="914400" imgH="393700" progId="Equation.3">
                  <p:embed/>
                </p:oleObj>
              </mc:Choice>
              <mc:Fallback>
                <p:oleObj name="Equation" r:id="rId5" imgW="914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4465" y="3231076"/>
                        <a:ext cx="2389265" cy="1028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143080" y="4883151"/>
          <a:ext cx="202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Equation" r:id="rId7" imgW="774700" imgH="266700" progId="Equation.3">
                  <p:embed/>
                </p:oleObj>
              </mc:Choice>
              <mc:Fallback>
                <p:oleObj name="Equation" r:id="rId7" imgW="774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3080" y="4883151"/>
                        <a:ext cx="202565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8389035" y="1651874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2236</TotalTime>
  <Words>1311</Words>
  <Application>Microsoft Macintosh PowerPoint</Application>
  <PresentationFormat>Widescreen</PresentationFormat>
  <Paragraphs>390</Paragraphs>
  <Slides>72</Slides>
  <Notes>4</Notes>
  <HiddenSlides>5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Calibri</vt:lpstr>
      <vt:lpstr>Karla</vt:lpstr>
      <vt:lpstr>Times</vt:lpstr>
      <vt:lpstr>Arial</vt:lpstr>
      <vt:lpstr>GEC_template</vt:lpstr>
      <vt:lpstr>Equation</vt:lpstr>
      <vt:lpstr>Lecture 3: Regularization and Optimization</vt:lpstr>
      <vt:lpstr>Representation</vt:lpstr>
      <vt:lpstr>Learning Multiple Components</vt:lpstr>
      <vt:lpstr>Depth = Repeated Compositions</vt:lpstr>
      <vt:lpstr>Regularization</vt:lpstr>
      <vt:lpstr>Regularization is any modification we make to a learning algorithm that is intended to reduce its generalization error but not its training error</vt:lpstr>
      <vt:lpstr>Outline</vt:lpstr>
      <vt:lpstr>Outline</vt:lpstr>
      <vt:lpstr>Norm Penalties</vt:lpstr>
      <vt:lpstr>Norm Penalties as Constraints</vt:lpstr>
      <vt:lpstr>Outline</vt:lpstr>
      <vt:lpstr>Early Stopping</vt:lpstr>
      <vt:lpstr>Early Stopping</vt:lpstr>
      <vt:lpstr>Sparse Representations</vt:lpstr>
      <vt:lpstr>Outline</vt:lpstr>
      <vt:lpstr>Data Augmentation</vt:lpstr>
      <vt:lpstr>Outline</vt:lpstr>
      <vt:lpstr>Noise Robustness</vt:lpstr>
      <vt:lpstr>Bagging</vt:lpstr>
      <vt:lpstr>Outline</vt:lpstr>
      <vt:lpstr>Dropout</vt:lpstr>
      <vt:lpstr>Dropout: Stochastic GD</vt:lpstr>
      <vt:lpstr>Dropout: Weight Scaling</vt:lpstr>
      <vt:lpstr>Adversarial Examples</vt:lpstr>
      <vt:lpstr>PowerPoint Presentation</vt:lpstr>
      <vt:lpstr>Multi-task Learning</vt:lpstr>
      <vt:lpstr>PowerPoint Presentation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Poor correspondence between  local and global structure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229</cp:revision>
  <cp:lastPrinted>2018-03-05T02:43:56Z</cp:lastPrinted>
  <dcterms:created xsi:type="dcterms:W3CDTF">2017-11-02T16:57:55Z</dcterms:created>
  <dcterms:modified xsi:type="dcterms:W3CDTF">2018-10-26T02:07:00Z</dcterms:modified>
</cp:coreProperties>
</file>